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8"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69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9" autoAdjust="0"/>
    <p:restoredTop sz="94660"/>
  </p:normalViewPr>
  <p:slideViewPr>
    <p:cSldViewPr snapToGrid="0">
      <p:cViewPr varScale="1">
        <p:scale>
          <a:sx n="65" d="100"/>
          <a:sy n="65" d="100"/>
        </p:scale>
        <p:origin x="54" y="4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141234D-50C2-461F-933B-284E4D747C96}" type="datetimeFigureOut">
              <a:rPr lang="en-US" smtClean="0"/>
              <a:t>7/11/2017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55CCA-C6B0-4B22-A1B0-D4D980C47B28}" type="slidenum">
              <a:rPr lang="en-US" smtClean="0"/>
              <a:t>‹#›</a:t>
            </a:fld>
            <a:endParaRPr lang="en-US"/>
          </a:p>
        </p:txBody>
      </p:sp>
    </p:spTree>
    <p:extLst>
      <p:ext uri="{BB962C8B-B14F-4D97-AF65-F5344CB8AC3E}">
        <p14:creationId xmlns:p14="http://schemas.microsoft.com/office/powerpoint/2010/main" val="1789864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41234D-50C2-461F-933B-284E4D747C96}" type="datetimeFigureOut">
              <a:rPr lang="en-US" smtClean="0"/>
              <a:t>7/11/2017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55CCA-C6B0-4B22-A1B0-D4D980C47B28}" type="slidenum">
              <a:rPr lang="en-US" smtClean="0"/>
              <a:t>‹#›</a:t>
            </a:fld>
            <a:endParaRPr lang="en-US"/>
          </a:p>
        </p:txBody>
      </p:sp>
    </p:spTree>
    <p:extLst>
      <p:ext uri="{BB962C8B-B14F-4D97-AF65-F5344CB8AC3E}">
        <p14:creationId xmlns:p14="http://schemas.microsoft.com/office/powerpoint/2010/main" val="3055893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41234D-50C2-461F-933B-284E4D747C96}" type="datetimeFigureOut">
              <a:rPr lang="en-US" smtClean="0"/>
              <a:t>7/11/2017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55CCA-C6B0-4B22-A1B0-D4D980C47B28}" type="slidenum">
              <a:rPr lang="en-US" smtClean="0"/>
              <a:t>‹#›</a:t>
            </a:fld>
            <a:endParaRPr lang="en-US"/>
          </a:p>
        </p:txBody>
      </p:sp>
    </p:spTree>
    <p:extLst>
      <p:ext uri="{BB962C8B-B14F-4D97-AF65-F5344CB8AC3E}">
        <p14:creationId xmlns:p14="http://schemas.microsoft.com/office/powerpoint/2010/main" val="3077185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41234D-50C2-461F-933B-284E4D747C96}" type="datetimeFigureOut">
              <a:rPr lang="en-US" smtClean="0"/>
              <a:t>7/11/2017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55CCA-C6B0-4B22-A1B0-D4D980C47B28}" type="slidenum">
              <a:rPr lang="en-US" smtClean="0"/>
              <a:t>‹#›</a:t>
            </a:fld>
            <a:endParaRPr lang="en-US"/>
          </a:p>
        </p:txBody>
      </p:sp>
    </p:spTree>
    <p:extLst>
      <p:ext uri="{BB962C8B-B14F-4D97-AF65-F5344CB8AC3E}">
        <p14:creationId xmlns:p14="http://schemas.microsoft.com/office/powerpoint/2010/main" val="1107948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141234D-50C2-461F-933B-284E4D747C96}" type="datetimeFigureOut">
              <a:rPr lang="en-US" smtClean="0"/>
              <a:t>7/11/2017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55CCA-C6B0-4B22-A1B0-D4D980C47B28}" type="slidenum">
              <a:rPr lang="en-US" smtClean="0"/>
              <a:t>‹#›</a:t>
            </a:fld>
            <a:endParaRPr lang="en-US"/>
          </a:p>
        </p:txBody>
      </p:sp>
    </p:spTree>
    <p:extLst>
      <p:ext uri="{BB962C8B-B14F-4D97-AF65-F5344CB8AC3E}">
        <p14:creationId xmlns:p14="http://schemas.microsoft.com/office/powerpoint/2010/main" val="606317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141234D-50C2-461F-933B-284E4D747C96}" type="datetimeFigureOut">
              <a:rPr lang="en-US" smtClean="0"/>
              <a:t>7/11/2017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55CCA-C6B0-4B22-A1B0-D4D980C47B28}" type="slidenum">
              <a:rPr lang="en-US" smtClean="0"/>
              <a:t>‹#›</a:t>
            </a:fld>
            <a:endParaRPr lang="en-US"/>
          </a:p>
        </p:txBody>
      </p:sp>
    </p:spTree>
    <p:extLst>
      <p:ext uri="{BB962C8B-B14F-4D97-AF65-F5344CB8AC3E}">
        <p14:creationId xmlns:p14="http://schemas.microsoft.com/office/powerpoint/2010/main" val="444993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141234D-50C2-461F-933B-284E4D747C96}" type="datetimeFigureOut">
              <a:rPr lang="en-US" smtClean="0"/>
              <a:t>7/11/2017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555CCA-C6B0-4B22-A1B0-D4D980C47B28}" type="slidenum">
              <a:rPr lang="en-US" smtClean="0"/>
              <a:t>‹#›</a:t>
            </a:fld>
            <a:endParaRPr lang="en-US"/>
          </a:p>
        </p:txBody>
      </p:sp>
    </p:spTree>
    <p:extLst>
      <p:ext uri="{BB962C8B-B14F-4D97-AF65-F5344CB8AC3E}">
        <p14:creationId xmlns:p14="http://schemas.microsoft.com/office/powerpoint/2010/main" val="4285148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141234D-50C2-461F-933B-284E4D747C96}" type="datetimeFigureOut">
              <a:rPr lang="en-US" smtClean="0"/>
              <a:t>7/11/2017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555CCA-C6B0-4B22-A1B0-D4D980C47B28}" type="slidenum">
              <a:rPr lang="en-US" smtClean="0"/>
              <a:t>‹#›</a:t>
            </a:fld>
            <a:endParaRPr lang="en-US"/>
          </a:p>
        </p:txBody>
      </p:sp>
    </p:spTree>
    <p:extLst>
      <p:ext uri="{BB962C8B-B14F-4D97-AF65-F5344CB8AC3E}">
        <p14:creationId xmlns:p14="http://schemas.microsoft.com/office/powerpoint/2010/main" val="315194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41234D-50C2-461F-933B-284E4D747C96}" type="datetimeFigureOut">
              <a:rPr lang="en-US" smtClean="0"/>
              <a:t>7/11/2017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555CCA-C6B0-4B22-A1B0-D4D980C47B28}" type="slidenum">
              <a:rPr lang="en-US" smtClean="0"/>
              <a:t>‹#›</a:t>
            </a:fld>
            <a:endParaRPr lang="en-US"/>
          </a:p>
        </p:txBody>
      </p:sp>
    </p:spTree>
    <p:extLst>
      <p:ext uri="{BB962C8B-B14F-4D97-AF65-F5344CB8AC3E}">
        <p14:creationId xmlns:p14="http://schemas.microsoft.com/office/powerpoint/2010/main" val="2000636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41234D-50C2-461F-933B-284E4D747C96}" type="datetimeFigureOut">
              <a:rPr lang="en-US" smtClean="0"/>
              <a:t>7/11/2017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55CCA-C6B0-4B22-A1B0-D4D980C47B28}" type="slidenum">
              <a:rPr lang="en-US" smtClean="0"/>
              <a:t>‹#›</a:t>
            </a:fld>
            <a:endParaRPr lang="en-US"/>
          </a:p>
        </p:txBody>
      </p:sp>
    </p:spTree>
    <p:extLst>
      <p:ext uri="{BB962C8B-B14F-4D97-AF65-F5344CB8AC3E}">
        <p14:creationId xmlns:p14="http://schemas.microsoft.com/office/powerpoint/2010/main" val="2962931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41234D-50C2-461F-933B-284E4D747C96}" type="datetimeFigureOut">
              <a:rPr lang="en-US" smtClean="0"/>
              <a:t>7/11/2017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55CCA-C6B0-4B22-A1B0-D4D980C47B28}" type="slidenum">
              <a:rPr lang="en-US" smtClean="0"/>
              <a:t>‹#›</a:t>
            </a:fld>
            <a:endParaRPr lang="en-US"/>
          </a:p>
        </p:txBody>
      </p:sp>
    </p:spTree>
    <p:extLst>
      <p:ext uri="{BB962C8B-B14F-4D97-AF65-F5344CB8AC3E}">
        <p14:creationId xmlns:p14="http://schemas.microsoft.com/office/powerpoint/2010/main" val="24703241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41234D-50C2-461F-933B-284E4D747C96}" type="datetimeFigureOut">
              <a:rPr lang="en-US" smtClean="0"/>
              <a:t>7/11/2017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555CCA-C6B0-4B22-A1B0-D4D980C47B28}" type="slidenum">
              <a:rPr lang="en-US" smtClean="0"/>
              <a:t>‹#›</a:t>
            </a:fld>
            <a:endParaRPr lang="en-US"/>
          </a:p>
        </p:txBody>
      </p:sp>
    </p:spTree>
    <p:extLst>
      <p:ext uri="{BB962C8B-B14F-4D97-AF65-F5344CB8AC3E}">
        <p14:creationId xmlns:p14="http://schemas.microsoft.com/office/powerpoint/2010/main" val="34704277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Citi Bike Data Analysis</a:t>
            </a:r>
            <a:endParaRPr lang="en-US" b="1" dirty="0"/>
          </a:p>
        </p:txBody>
      </p:sp>
      <p:sp>
        <p:nvSpPr>
          <p:cNvPr id="3" name="Subtitle 2"/>
          <p:cNvSpPr>
            <a:spLocks noGrp="1"/>
          </p:cNvSpPr>
          <p:nvPr>
            <p:ph type="subTitle" idx="1"/>
          </p:nvPr>
        </p:nvSpPr>
        <p:spPr/>
        <p:txBody>
          <a:bodyPr/>
          <a:lstStyle/>
          <a:p>
            <a:r>
              <a:rPr lang="en-US" sz="2800" dirty="0" smtClean="0"/>
              <a:t>Sheng</a:t>
            </a:r>
            <a:r>
              <a:rPr lang="en-US" dirty="0" smtClean="0"/>
              <a:t> Bi</a:t>
            </a:r>
            <a:endParaRPr lang="en-US" dirty="0"/>
          </a:p>
        </p:txBody>
      </p:sp>
    </p:spTree>
    <p:extLst>
      <p:ext uri="{BB962C8B-B14F-4D97-AF65-F5344CB8AC3E}">
        <p14:creationId xmlns:p14="http://schemas.microsoft.com/office/powerpoint/2010/main" val="20958558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7634" y="-14941"/>
            <a:ext cx="5783621" cy="6872941"/>
          </a:xfrm>
          <a:effectLst>
            <a:softEdge rad="101600"/>
          </a:effectLst>
        </p:spPr>
      </p:pic>
      <p:sp>
        <p:nvSpPr>
          <p:cNvPr id="5" name="TextBox 4"/>
          <p:cNvSpPr txBox="1"/>
          <p:nvPr/>
        </p:nvSpPr>
        <p:spPr>
          <a:xfrm>
            <a:off x="498763" y="365124"/>
            <a:ext cx="2623127" cy="646331"/>
          </a:xfrm>
          <a:prstGeom prst="rect">
            <a:avLst/>
          </a:prstGeom>
          <a:noFill/>
        </p:spPr>
        <p:txBody>
          <a:bodyPr wrap="square" rtlCol="0">
            <a:spAutoFit/>
          </a:bodyPr>
          <a:lstStyle/>
          <a:p>
            <a:r>
              <a:rPr lang="en-US" dirty="0" smtClean="0">
                <a:solidFill>
                  <a:schemeClr val="bg1"/>
                </a:solidFill>
              </a:rPr>
              <a:t>Popular Stations among Non-Subscribers</a:t>
            </a:r>
            <a:endParaRPr lang="en-US" dirty="0">
              <a:solidFill>
                <a:schemeClr val="bg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2384" y="-16218"/>
            <a:ext cx="5654091" cy="6874218"/>
          </a:xfrm>
          <a:prstGeom prst="rect">
            <a:avLst/>
          </a:prstGeom>
          <a:effectLst>
            <a:softEdge rad="101600"/>
          </a:effectLst>
        </p:spPr>
      </p:pic>
      <p:sp>
        <p:nvSpPr>
          <p:cNvPr id="7" name="TextBox 6"/>
          <p:cNvSpPr txBox="1"/>
          <p:nvPr/>
        </p:nvSpPr>
        <p:spPr>
          <a:xfrm>
            <a:off x="6950362" y="365124"/>
            <a:ext cx="2623127" cy="646331"/>
          </a:xfrm>
          <a:prstGeom prst="rect">
            <a:avLst/>
          </a:prstGeom>
          <a:noFill/>
        </p:spPr>
        <p:txBody>
          <a:bodyPr wrap="square" rtlCol="0">
            <a:spAutoFit/>
          </a:bodyPr>
          <a:lstStyle/>
          <a:p>
            <a:r>
              <a:rPr lang="en-US" dirty="0" smtClean="0">
                <a:solidFill>
                  <a:schemeClr val="bg1"/>
                </a:solidFill>
              </a:rPr>
              <a:t>Popular Stations among Subscribers</a:t>
            </a:r>
            <a:endParaRPr lang="en-US" dirty="0">
              <a:solidFill>
                <a:schemeClr val="bg1"/>
              </a:solidFill>
            </a:endParaRPr>
          </a:p>
        </p:txBody>
      </p:sp>
    </p:spTree>
    <p:extLst>
      <p:ext uri="{BB962C8B-B14F-4D97-AF65-F5344CB8AC3E}">
        <p14:creationId xmlns:p14="http://schemas.microsoft.com/office/powerpoint/2010/main" val="41420196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Popular Routes of Non-Subscribers</a:t>
            </a:r>
            <a:endParaRPr lang="en-US" dirty="0"/>
          </a:p>
        </p:txBody>
      </p:sp>
      <p:pic>
        <p:nvPicPr>
          <p:cNvPr id="4"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27049"/>
            <a:ext cx="9677400" cy="4666937"/>
          </a:xfrm>
        </p:spPr>
      </p:pic>
    </p:spTree>
    <p:extLst>
      <p:ext uri="{BB962C8B-B14F-4D97-AF65-F5344CB8AC3E}">
        <p14:creationId xmlns:p14="http://schemas.microsoft.com/office/powerpoint/2010/main" val="3816298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Quantitative Model</a:t>
            </a:r>
            <a:endParaRPr lang="en-US" dirty="0"/>
          </a:p>
        </p:txBody>
      </p:sp>
      <p:sp>
        <p:nvSpPr>
          <p:cNvPr id="3" name="Content Placeholder 2"/>
          <p:cNvSpPr>
            <a:spLocks noGrp="1"/>
          </p:cNvSpPr>
          <p:nvPr>
            <p:ph idx="1"/>
          </p:nvPr>
        </p:nvSpPr>
        <p:spPr/>
        <p:txBody>
          <a:bodyPr/>
          <a:lstStyle/>
          <a:p>
            <a:r>
              <a:rPr lang="en-US" dirty="0" smtClean="0"/>
              <a:t>Quantify the Impact of Weather on Bike </a:t>
            </a:r>
            <a:r>
              <a:rPr lang="en-US" dirty="0" smtClean="0"/>
              <a:t>Activity</a:t>
            </a:r>
          </a:p>
          <a:p>
            <a:r>
              <a:rPr lang="en-US" dirty="0" smtClean="0"/>
              <a:t>Quantify the Impact of Income on Bike Activity</a:t>
            </a:r>
            <a:endParaRPr lang="en-US" dirty="0" smtClean="0"/>
          </a:p>
          <a:p>
            <a:r>
              <a:rPr lang="en-US" dirty="0" err="1" smtClean="0"/>
              <a:t>Sklearn</a:t>
            </a:r>
            <a:endParaRPr lang="en-US" dirty="0" smtClean="0"/>
          </a:p>
          <a:p>
            <a:r>
              <a:rPr lang="en-US" dirty="0" smtClean="0"/>
              <a:t>To be continued..</a:t>
            </a:r>
            <a:endParaRPr lang="en-US" dirty="0"/>
          </a:p>
        </p:txBody>
      </p:sp>
    </p:spTree>
    <p:extLst>
      <p:ext uri="{BB962C8B-B14F-4D97-AF65-F5344CB8AC3E}">
        <p14:creationId xmlns:p14="http://schemas.microsoft.com/office/powerpoint/2010/main" val="1278607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8624" y="1975628"/>
            <a:ext cx="2143125" cy="2143125"/>
          </a:xfrm>
        </p:spPr>
      </p:pic>
      <p:sp>
        <p:nvSpPr>
          <p:cNvPr id="11" name="Rectangle 10"/>
          <p:cNvSpPr/>
          <p:nvPr/>
        </p:nvSpPr>
        <p:spPr>
          <a:xfrm>
            <a:off x="4581832" y="1975628"/>
            <a:ext cx="6547986" cy="2431435"/>
          </a:xfrm>
          <a:prstGeom prst="rect">
            <a:avLst/>
          </a:prstGeom>
        </p:spPr>
        <p:txBody>
          <a:bodyPr wrap="square">
            <a:spAutoFit/>
          </a:bodyPr>
          <a:lstStyle/>
          <a:p>
            <a:r>
              <a:rPr lang="en-US" sz="3200" dirty="0">
                <a:solidFill>
                  <a:srgbClr val="1269D2"/>
                </a:solidFill>
              </a:rPr>
              <a:t>Citi Bike </a:t>
            </a:r>
            <a:r>
              <a:rPr lang="en-US" sz="2400" b="0" i="0" dirty="0" smtClean="0">
                <a:solidFill>
                  <a:srgbClr val="232323"/>
                </a:solidFill>
                <a:effectLst/>
                <a:latin typeface="Overpass"/>
              </a:rPr>
              <a:t>is the nation's largest bike share program, with 10,000 bikes and 600 stations across Manhattan, Brooklyn, Queens and Jersey City. It was designed for quick trips with convenience in mind, and it’s a fun and affordable way to get around town.</a:t>
            </a:r>
            <a:endParaRPr lang="en-US" sz="2400" b="0" i="0" dirty="0">
              <a:solidFill>
                <a:srgbClr val="232323"/>
              </a:solidFill>
              <a:effectLst/>
              <a:latin typeface="Overpass"/>
            </a:endParaRPr>
          </a:p>
        </p:txBody>
      </p:sp>
    </p:spTree>
    <p:extLst>
      <p:ext uri="{BB962C8B-B14F-4D97-AF65-F5344CB8AC3E}">
        <p14:creationId xmlns:p14="http://schemas.microsoft.com/office/powerpoint/2010/main" val="40471212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referRelativeResize="0">
            <a:picLocks noChangeAspect="1"/>
          </p:cNvPicPr>
          <p:nvPr/>
        </p:nvPicPr>
        <p:blipFill>
          <a:blip r:embed="rId2" cstate="print">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3398425" y="1755343"/>
            <a:ext cx="1160273" cy="348082"/>
          </a:xfrm>
          <a:prstGeom prst="rect">
            <a:avLst/>
          </a:prstGeom>
        </p:spPr>
      </p:pic>
      <p:sp>
        <p:nvSpPr>
          <p:cNvPr id="2" name="Title 1"/>
          <p:cNvSpPr>
            <a:spLocks noGrp="1"/>
          </p:cNvSpPr>
          <p:nvPr>
            <p:ph type="title"/>
          </p:nvPr>
        </p:nvSpPr>
        <p:spPr/>
        <p:txBody>
          <a:bodyPr/>
          <a:lstStyle/>
          <a:p>
            <a:r>
              <a:rPr lang="en-US" dirty="0" smtClean="0"/>
              <a:t>Citi Bike and I</a:t>
            </a:r>
            <a:endParaRPr lang="en-US" dirty="0"/>
          </a:p>
        </p:txBody>
      </p:sp>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261" t="15880" r="1824" b="-1832"/>
          <a:stretch/>
        </p:blipFill>
        <p:spPr>
          <a:xfrm>
            <a:off x="7045037" y="605906"/>
            <a:ext cx="3784358" cy="5739476"/>
          </a:xfrm>
          <a:prstGeom prst="rect">
            <a:avLst/>
          </a:prstGeom>
          <a:effectLst>
            <a:reflection blurRad="88900" endPos="0" dist="50800" dir="5400000" sy="-100000" algn="bl" rotWithShape="0"/>
            <a:softEdge rad="203200"/>
          </a:effectLst>
        </p:spPr>
      </p:pic>
      <p:sp>
        <p:nvSpPr>
          <p:cNvPr id="3" name="Content Placeholder 2"/>
          <p:cNvSpPr>
            <a:spLocks noGrp="1"/>
          </p:cNvSpPr>
          <p:nvPr>
            <p:ph idx="1"/>
          </p:nvPr>
        </p:nvSpPr>
        <p:spPr>
          <a:xfrm>
            <a:off x="838200" y="1694606"/>
            <a:ext cx="6206837" cy="4351338"/>
          </a:xfrm>
        </p:spPr>
        <p:txBody>
          <a:bodyPr/>
          <a:lstStyle/>
          <a:p>
            <a:pPr>
              <a:buFont typeface="Wingdings" panose="05000000000000000000" pitchFamily="2" charset="2"/>
              <a:buChar char="§"/>
            </a:pPr>
            <a:r>
              <a:rPr lang="en-US" dirty="0" smtClean="0"/>
              <a:t>Battery Park City </a:t>
            </a:r>
            <a:r>
              <a:rPr lang="en-US" dirty="0" smtClean="0"/>
              <a:t>         Times </a:t>
            </a:r>
            <a:r>
              <a:rPr lang="en-US" dirty="0" smtClean="0"/>
              <a:t>Square</a:t>
            </a:r>
          </a:p>
          <a:p>
            <a:pPr>
              <a:buFont typeface="Wingdings" panose="05000000000000000000" pitchFamily="2" charset="2"/>
              <a:buChar char="§"/>
            </a:pPr>
            <a:r>
              <a:rPr lang="en-US" dirty="0" smtClean="0"/>
              <a:t>~</a:t>
            </a:r>
            <a:r>
              <a:rPr lang="en-US" dirty="0" smtClean="0">
                <a:solidFill>
                  <a:schemeClr val="accent1">
                    <a:lumMod val="75000"/>
                  </a:schemeClr>
                </a:solidFill>
              </a:rPr>
              <a:t>200</a:t>
            </a:r>
            <a:r>
              <a:rPr lang="en-US" dirty="0" smtClean="0"/>
              <a:t> Rides</a:t>
            </a:r>
          </a:p>
          <a:p>
            <a:pPr>
              <a:buFont typeface="Wingdings" panose="05000000000000000000" pitchFamily="2" charset="2"/>
              <a:buChar char="§"/>
            </a:pPr>
            <a:r>
              <a:rPr lang="en-US" dirty="0"/>
              <a:t>~</a:t>
            </a:r>
            <a:r>
              <a:rPr lang="en-US" dirty="0" smtClean="0">
                <a:solidFill>
                  <a:schemeClr val="accent1">
                    <a:lumMod val="75000"/>
                  </a:schemeClr>
                </a:solidFill>
              </a:rPr>
              <a:t>70</a:t>
            </a:r>
            <a:r>
              <a:rPr lang="en-US" dirty="0" smtClean="0"/>
              <a:t> Hours</a:t>
            </a:r>
          </a:p>
          <a:p>
            <a:pPr>
              <a:buFont typeface="Wingdings" panose="05000000000000000000" pitchFamily="2" charset="2"/>
              <a:buChar char="§"/>
            </a:pPr>
            <a:r>
              <a:rPr lang="en-US" dirty="0" smtClean="0"/>
              <a:t>~</a:t>
            </a:r>
            <a:r>
              <a:rPr lang="en-US" dirty="0" smtClean="0">
                <a:solidFill>
                  <a:schemeClr val="accent1">
                    <a:lumMod val="75000"/>
                  </a:schemeClr>
                </a:solidFill>
              </a:rPr>
              <a:t>496</a:t>
            </a:r>
            <a:r>
              <a:rPr lang="en-US" dirty="0" smtClean="0"/>
              <a:t> Miles</a:t>
            </a:r>
          </a:p>
          <a:p>
            <a:pPr>
              <a:buFont typeface="Wingdings" panose="05000000000000000000" pitchFamily="2" charset="2"/>
              <a:buChar char="§"/>
            </a:pPr>
            <a:r>
              <a:rPr lang="en-US" dirty="0" smtClean="0"/>
              <a:t>~</a:t>
            </a:r>
            <a:r>
              <a:rPr lang="en-US" dirty="0" smtClean="0">
                <a:solidFill>
                  <a:schemeClr val="accent1">
                    <a:lumMod val="75000"/>
                  </a:schemeClr>
                </a:solidFill>
              </a:rPr>
              <a:t>21K</a:t>
            </a:r>
            <a:r>
              <a:rPr lang="en-US" dirty="0" smtClean="0"/>
              <a:t> Calories</a:t>
            </a:r>
            <a:endParaRPr lang="en-US" dirty="0"/>
          </a:p>
        </p:txBody>
      </p:sp>
    </p:spTree>
    <p:extLst>
      <p:ext uri="{BB962C8B-B14F-4D97-AF65-F5344CB8AC3E}">
        <p14:creationId xmlns:p14="http://schemas.microsoft.com/office/powerpoint/2010/main" val="39118919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Citi Bike Trip Histories</a:t>
            </a:r>
            <a:endParaRPr lang="en-US" dirty="0"/>
          </a:p>
        </p:txBody>
      </p:sp>
      <p:sp>
        <p:nvSpPr>
          <p:cNvPr id="3" name="Content Placeholder 2"/>
          <p:cNvSpPr>
            <a:spLocks noGrp="1"/>
          </p:cNvSpPr>
          <p:nvPr>
            <p:ph idx="1"/>
          </p:nvPr>
        </p:nvSpPr>
        <p:spPr>
          <a:xfrm>
            <a:off x="838199" y="1825625"/>
            <a:ext cx="10707255" cy="4351338"/>
          </a:xfrm>
        </p:spPr>
        <p:txBody>
          <a:bodyPr>
            <a:normAutofit fontScale="77500" lnSpcReduction="20000"/>
          </a:bodyPr>
          <a:lstStyle/>
          <a:p>
            <a:r>
              <a:rPr lang="en-US" dirty="0" smtClean="0"/>
              <a:t>The </a:t>
            </a:r>
            <a:r>
              <a:rPr lang="en-US" dirty="0"/>
              <a:t>data </a:t>
            </a:r>
            <a:r>
              <a:rPr lang="en-US" dirty="0" smtClean="0"/>
              <a:t>covers from July 2013 to present, including:</a:t>
            </a:r>
            <a:endParaRPr lang="en-US" dirty="0"/>
          </a:p>
          <a:p>
            <a:r>
              <a:rPr lang="en-US" dirty="0"/>
              <a:t>Trip Duration (seconds)</a:t>
            </a:r>
          </a:p>
          <a:p>
            <a:r>
              <a:rPr lang="en-US" dirty="0"/>
              <a:t>Start Time and Date</a:t>
            </a:r>
          </a:p>
          <a:p>
            <a:r>
              <a:rPr lang="en-US" dirty="0"/>
              <a:t>Stop Time and Date</a:t>
            </a:r>
          </a:p>
          <a:p>
            <a:r>
              <a:rPr lang="en-US" dirty="0"/>
              <a:t>Start Station Name</a:t>
            </a:r>
          </a:p>
          <a:p>
            <a:r>
              <a:rPr lang="en-US" dirty="0"/>
              <a:t>End Station Name</a:t>
            </a:r>
          </a:p>
          <a:p>
            <a:r>
              <a:rPr lang="en-US" dirty="0"/>
              <a:t>Station ID</a:t>
            </a:r>
          </a:p>
          <a:p>
            <a:r>
              <a:rPr lang="en-US" dirty="0"/>
              <a:t>Station </a:t>
            </a:r>
            <a:r>
              <a:rPr lang="en-US" dirty="0" err="1"/>
              <a:t>Lat</a:t>
            </a:r>
            <a:r>
              <a:rPr lang="en-US" dirty="0"/>
              <a:t>/Long</a:t>
            </a:r>
          </a:p>
          <a:p>
            <a:r>
              <a:rPr lang="en-US" dirty="0"/>
              <a:t>Bike ID</a:t>
            </a:r>
          </a:p>
          <a:p>
            <a:r>
              <a:rPr lang="en-US" dirty="0"/>
              <a:t>User Type (Customer = 24-hour pass or 7-day pass user; Subscriber = Annual Member)</a:t>
            </a:r>
          </a:p>
          <a:p>
            <a:r>
              <a:rPr lang="en-US" dirty="0"/>
              <a:t>Gender (Zero=unknown; 1=male; 2=female)</a:t>
            </a:r>
          </a:p>
          <a:p>
            <a:r>
              <a:rPr lang="en-US" dirty="0"/>
              <a:t>Year of Birth</a:t>
            </a:r>
          </a:p>
          <a:p>
            <a:endParaRPr lang="en-US" dirty="0"/>
          </a:p>
        </p:txBody>
      </p:sp>
    </p:spTree>
    <p:extLst>
      <p:ext uri="{BB962C8B-B14F-4D97-AF65-F5344CB8AC3E}">
        <p14:creationId xmlns:p14="http://schemas.microsoft.com/office/powerpoint/2010/main" val="26533389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this Project</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
            </a:pPr>
            <a:r>
              <a:rPr lang="en-US" dirty="0" smtClean="0"/>
              <a:t>Visualization: Demographics </a:t>
            </a:r>
          </a:p>
          <a:p>
            <a:pPr lvl="1">
              <a:buFont typeface="Wingdings" panose="05000000000000000000" pitchFamily="2" charset="2"/>
              <a:buChar char="§"/>
            </a:pPr>
            <a:r>
              <a:rPr lang="en-US" dirty="0" smtClean="0"/>
              <a:t>Age</a:t>
            </a:r>
          </a:p>
          <a:p>
            <a:pPr lvl="1">
              <a:buFont typeface="Wingdings" panose="05000000000000000000" pitchFamily="2" charset="2"/>
              <a:buChar char="§"/>
            </a:pPr>
            <a:r>
              <a:rPr lang="en-US" dirty="0" smtClean="0"/>
              <a:t>Gender</a:t>
            </a:r>
          </a:p>
          <a:p>
            <a:pPr lvl="1">
              <a:buFont typeface="Wingdings" panose="05000000000000000000" pitchFamily="2" charset="2"/>
              <a:buChar char="§"/>
            </a:pPr>
            <a:r>
              <a:rPr lang="en-US" dirty="0" smtClean="0"/>
              <a:t>Income</a:t>
            </a:r>
          </a:p>
          <a:p>
            <a:pPr>
              <a:buFont typeface="Wingdings" panose="05000000000000000000" pitchFamily="2" charset="2"/>
              <a:buChar char="§"/>
            </a:pPr>
            <a:r>
              <a:rPr lang="en-US" dirty="0" smtClean="0"/>
              <a:t>Network Analysis</a:t>
            </a:r>
          </a:p>
          <a:p>
            <a:pPr lvl="1">
              <a:buFont typeface="Wingdings" panose="05000000000000000000" pitchFamily="2" charset="2"/>
              <a:buChar char="§"/>
            </a:pPr>
            <a:r>
              <a:rPr lang="en-US" dirty="0" smtClean="0"/>
              <a:t>Subscribers vs Non-Subscribers</a:t>
            </a:r>
          </a:p>
          <a:p>
            <a:pPr>
              <a:buFont typeface="Wingdings" panose="05000000000000000000" pitchFamily="2" charset="2"/>
              <a:buChar char="§"/>
            </a:pPr>
            <a:r>
              <a:rPr lang="en-US" dirty="0" smtClean="0"/>
              <a:t>Quantitative Models</a:t>
            </a:r>
            <a:endParaRPr lang="en-US" dirty="0" smtClean="0"/>
          </a:p>
        </p:txBody>
      </p:sp>
    </p:spTree>
    <p:extLst>
      <p:ext uri="{BB962C8B-B14F-4D97-AF65-F5344CB8AC3E}">
        <p14:creationId xmlns:p14="http://schemas.microsoft.com/office/powerpoint/2010/main" val="24045039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88727" y="648710"/>
            <a:ext cx="4084781" cy="1325563"/>
          </a:xfrm>
        </p:spPr>
        <p:txBody>
          <a:bodyPr>
            <a:normAutofit fontScale="90000"/>
          </a:bodyPr>
          <a:lstStyle/>
          <a:p>
            <a:r>
              <a:rPr lang="en-US" dirty="0" smtClean="0"/>
              <a:t>Age: Most Popular around </a:t>
            </a:r>
            <a:r>
              <a:rPr lang="en-US" b="1" dirty="0" smtClean="0">
                <a:solidFill>
                  <a:schemeClr val="accent1">
                    <a:lumMod val="75000"/>
                  </a:schemeClr>
                </a:solidFill>
              </a:rPr>
              <a:t>30</a:t>
            </a:r>
            <a:endParaRPr lang="en-US" b="1" dirty="0">
              <a:solidFill>
                <a:schemeClr val="accent1">
                  <a:lumMod val="75000"/>
                </a:schemeClr>
              </a:solidFill>
            </a:endParaRPr>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29308" y="52676"/>
            <a:ext cx="5874327" cy="4294909"/>
          </a:xfrm>
          <a:effectLst>
            <a:softEdge rad="101600"/>
          </a:effectLst>
        </p:spPr>
      </p:pic>
      <p:pic>
        <p:nvPicPr>
          <p:cNvPr id="5" name="Content Placeholder 3"/>
          <p:cNvPicPr>
            <a:picLocks noChangeAspect="1"/>
          </p:cNvPicPr>
          <p:nvPr/>
        </p:nvPicPr>
        <p:blipFill>
          <a:blip r:embed="rId3">
            <a:lum/>
            <a:extLst>
              <a:ext uri="{28A0092B-C50C-407E-A947-70E740481C1C}">
                <a14:useLocalDpi xmlns:a14="http://schemas.microsoft.com/office/drawing/2010/main" val="0"/>
              </a:ext>
            </a:extLst>
          </a:blip>
          <a:stretch>
            <a:fillRect/>
          </a:stretch>
        </p:blipFill>
        <p:spPr>
          <a:xfrm>
            <a:off x="6003635" y="2425988"/>
            <a:ext cx="6188365" cy="4300595"/>
          </a:xfrm>
          <a:prstGeom prst="rect">
            <a:avLst/>
          </a:prstGeom>
          <a:effectLst>
            <a:softEdge rad="76200"/>
          </a:effectLst>
        </p:spPr>
      </p:pic>
      <p:sp>
        <p:nvSpPr>
          <p:cNvPr id="6" name="Title 1"/>
          <p:cNvSpPr txBox="1">
            <a:spLocks/>
          </p:cNvSpPr>
          <p:nvPr/>
        </p:nvSpPr>
        <p:spPr>
          <a:xfrm>
            <a:off x="875146" y="4815854"/>
            <a:ext cx="4075545" cy="1389784"/>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Gender: less attractive to </a:t>
            </a:r>
            <a:r>
              <a:rPr lang="en-US" b="1" dirty="0" smtClean="0">
                <a:solidFill>
                  <a:schemeClr val="accent2"/>
                </a:solidFill>
              </a:rPr>
              <a:t>Female</a:t>
            </a:r>
            <a:endParaRPr lang="en-US" b="1" dirty="0">
              <a:solidFill>
                <a:schemeClr val="accent2"/>
              </a:solidFill>
            </a:endParaRPr>
          </a:p>
        </p:txBody>
      </p:sp>
    </p:spTree>
    <p:extLst>
      <p:ext uri="{BB962C8B-B14F-4D97-AF65-F5344CB8AC3E}">
        <p14:creationId xmlns:p14="http://schemas.microsoft.com/office/powerpoint/2010/main" val="29407271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 vs Gender</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6577" y="1801961"/>
            <a:ext cx="11391503" cy="3684439"/>
          </a:xfrm>
          <a:effectLst>
            <a:softEdge rad="76200"/>
          </a:effectLst>
        </p:spPr>
      </p:pic>
    </p:spTree>
    <p:extLst>
      <p:ext uri="{BB962C8B-B14F-4D97-AF65-F5344CB8AC3E}">
        <p14:creationId xmlns:p14="http://schemas.microsoft.com/office/powerpoint/2010/main" val="41591474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696" y="759865"/>
            <a:ext cx="10647672" cy="5924833"/>
          </a:xfrm>
          <a:prstGeom prst="rect">
            <a:avLst/>
          </a:prstGeom>
          <a:effectLst>
            <a:softEdge rad="114300"/>
          </a:effectLst>
        </p:spPr>
      </p:pic>
      <p:sp>
        <p:nvSpPr>
          <p:cNvPr id="7" name="TextBox 6"/>
          <p:cNvSpPr txBox="1"/>
          <p:nvPr/>
        </p:nvSpPr>
        <p:spPr>
          <a:xfrm>
            <a:off x="848696" y="332510"/>
            <a:ext cx="5938983" cy="523220"/>
          </a:xfrm>
          <a:prstGeom prst="rect">
            <a:avLst/>
          </a:prstGeom>
          <a:noFill/>
        </p:spPr>
        <p:txBody>
          <a:bodyPr wrap="square" rtlCol="0">
            <a:spAutoFit/>
          </a:bodyPr>
          <a:lstStyle/>
          <a:p>
            <a:r>
              <a:rPr lang="en-US" sz="2800" dirty="0" smtClean="0"/>
              <a:t>People with higher income ride more?</a:t>
            </a:r>
            <a:endParaRPr lang="en-US" sz="2800" dirty="0"/>
          </a:p>
        </p:txBody>
      </p:sp>
    </p:spTree>
    <p:extLst>
      <p:ext uri="{BB962C8B-B14F-4D97-AF65-F5344CB8AC3E}">
        <p14:creationId xmlns:p14="http://schemas.microsoft.com/office/powerpoint/2010/main" val="30153603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
            </a:pPr>
            <a:r>
              <a:rPr lang="en-US" dirty="0" smtClean="0"/>
              <a:t>Graph</a:t>
            </a:r>
          </a:p>
          <a:p>
            <a:pPr>
              <a:buFont typeface="Wingdings" panose="05000000000000000000" pitchFamily="2" charset="2"/>
              <a:buChar char="§"/>
            </a:pPr>
            <a:r>
              <a:rPr lang="en-US" dirty="0" smtClean="0"/>
              <a:t>Behaviors of Annual Subscribers and Non-Subscribers</a:t>
            </a:r>
          </a:p>
          <a:p>
            <a:pPr>
              <a:buFont typeface="Wingdings" panose="05000000000000000000" pitchFamily="2" charset="2"/>
              <a:buChar char="§"/>
            </a:pPr>
            <a:r>
              <a:rPr lang="en-US" dirty="0" err="1" smtClean="0"/>
              <a:t>NetwokX</a:t>
            </a:r>
            <a:r>
              <a:rPr lang="en-US" dirty="0" smtClean="0"/>
              <a:t> and </a:t>
            </a:r>
            <a:r>
              <a:rPr lang="en-US" dirty="0" smtClean="0"/>
              <a:t>Folium</a:t>
            </a:r>
          </a:p>
          <a:p>
            <a:pPr>
              <a:buFont typeface="Wingdings" panose="05000000000000000000" pitchFamily="2" charset="2"/>
              <a:buChar char="§"/>
            </a:pPr>
            <a:r>
              <a:rPr lang="en-US" dirty="0" smtClean="0"/>
              <a:t>Popular Stations/Routes</a:t>
            </a:r>
            <a:endParaRPr lang="en-US" dirty="0"/>
          </a:p>
        </p:txBody>
      </p:sp>
    </p:spTree>
    <p:extLst>
      <p:ext uri="{BB962C8B-B14F-4D97-AF65-F5344CB8AC3E}">
        <p14:creationId xmlns:p14="http://schemas.microsoft.com/office/powerpoint/2010/main" val="12621400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1236</TotalTime>
  <Words>230</Words>
  <Application>Microsoft Office PowerPoint</Application>
  <PresentationFormat>Widescreen</PresentationFormat>
  <Paragraphs>47</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Overpass</vt:lpstr>
      <vt:lpstr>Arial</vt:lpstr>
      <vt:lpstr>Calibri</vt:lpstr>
      <vt:lpstr>Calibri Light</vt:lpstr>
      <vt:lpstr>Wingdings</vt:lpstr>
      <vt:lpstr>Office Theme</vt:lpstr>
      <vt:lpstr>Citi Bike Data Analysis</vt:lpstr>
      <vt:lpstr>PowerPoint Presentation</vt:lpstr>
      <vt:lpstr>Citi Bike and I</vt:lpstr>
      <vt:lpstr>Citi Bike Trip Histories</vt:lpstr>
      <vt:lpstr>In this Project</vt:lpstr>
      <vt:lpstr>Age: Most Popular around 30</vt:lpstr>
      <vt:lpstr>Age vs Gender</vt:lpstr>
      <vt:lpstr>PowerPoint Presentation</vt:lpstr>
      <vt:lpstr>Network</vt:lpstr>
      <vt:lpstr>PowerPoint Presentation</vt:lpstr>
      <vt:lpstr>Popular Routes of Non-Subscribers</vt:lpstr>
      <vt:lpstr>Quantitative Model</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Citibike Data Analysis</dc:title>
  <dc:creator>毕晟</dc:creator>
  <cp:lastModifiedBy>毕晟</cp:lastModifiedBy>
  <cp:revision>19</cp:revision>
  <dcterms:created xsi:type="dcterms:W3CDTF">2017-07-12T00:15:48Z</dcterms:created>
  <dcterms:modified xsi:type="dcterms:W3CDTF">2017-07-12T21:09:05Z</dcterms:modified>
</cp:coreProperties>
</file>